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45" r:id="rId2"/>
    <p:sldId id="423" r:id="rId3"/>
    <p:sldId id="424" r:id="rId4"/>
    <p:sldId id="425" r:id="rId5"/>
    <p:sldId id="426" r:id="rId6"/>
    <p:sldId id="427" r:id="rId7"/>
    <p:sldId id="428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5A013-D248-4E24-92E7-CF4A85E92E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9EA14C-151F-4391-B99F-10ACD6467B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60DF74-4244-492A-AC4F-427838BB9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77BA-57F3-4194-8316-524BA05B199D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65FAF-8F3B-469A-8646-4E8130851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506D20-B8C4-4A7A-AD06-B4CB0AFF4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7AEDA-11DD-491F-88D3-B8189D685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26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7DE65-A133-4DD6-8827-1B316AF2D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EE549C-7E39-4CB8-AE42-F36BAFB042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96B6F-CA6E-4756-8F23-587307682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77BA-57F3-4194-8316-524BA05B199D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103F6-A4F3-42B1-8774-22EDE64D5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EAB1C2-B611-4BFC-87C8-4CF62A7BA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7AEDA-11DD-491F-88D3-B8189D685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245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F9F7EE-4B80-4A7F-B0C4-1625A89033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4834A6-DC5B-4865-A3D0-BC3079AD94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DCF98-29A0-40DF-95C4-B1C65E275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77BA-57F3-4194-8316-524BA05B199D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E6DA9-CE66-49A0-A080-3D844C8B4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B690D-15E8-4DBB-BEED-6E29584FE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7AEDA-11DD-491F-88D3-B8189D685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759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66BCD-EC6E-44D3-AA5C-E5CDCDCD4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330D8-6039-4E80-8161-F303C0230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4EF1F7-4DF6-478C-969F-6C19B5DF1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77BA-57F3-4194-8316-524BA05B199D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587DD-351B-4390-B229-150ED71A1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C617A1-5A7C-4C7D-871F-0412523A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7AEDA-11DD-491F-88D3-B8189D685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424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BE488-AC1C-460D-98CD-2FDDE672E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307D85-8823-4AEE-9339-DA6F880116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768D94-744F-4602-BF1A-A518B9AC3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77BA-57F3-4194-8316-524BA05B199D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B60D79-C759-4F38-802C-EB8B3CF87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0F71DD-E82F-4B99-994D-5787EA361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7AEDA-11DD-491F-88D3-B8189D685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440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4084A-BEDA-4A93-8D7B-5A7BFD15F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A2B88-B1C8-4FB7-AFFA-3056BE78B7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16987E-E42A-4D10-80CA-69D58DEF4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5E36C5-1507-4B39-8CDB-F7DDEC3AC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77BA-57F3-4194-8316-524BA05B199D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6E34B1-F780-4BF7-865B-A4B34B756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416BF6-8BF6-41CC-85B0-C74A16337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7AEDA-11DD-491F-88D3-B8189D685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552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80AEF-222F-4B35-B4C6-C1BB43E7A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3EFA72-6867-4B1B-AEEF-ED2D1F908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489205-4FE8-4ED9-AB95-21E2DC7F92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41AB3D-33AF-43B4-A30F-C0A7623C1F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854857-860B-4E40-8E37-3D580ACA06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9B2554-B129-4FB4-9208-FF693603D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77BA-57F3-4194-8316-524BA05B199D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B91285-1393-45E9-9560-3C234BC50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F69B9D-5096-4565-9FC2-5D1966802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7AEDA-11DD-491F-88D3-B8189D685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538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A2249-9C3E-4A5B-B801-A37B6E767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F9CE89-606F-48E6-8674-365DC4465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77BA-57F3-4194-8316-524BA05B199D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284945-BBE7-440C-B8BF-A948EE01D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395B99-C055-4E9D-89CD-FABAE61DC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7AEDA-11DD-491F-88D3-B8189D685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252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BDFCED-EC97-4082-A552-C07C899C2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77BA-57F3-4194-8316-524BA05B199D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F407AA-F295-45D0-A263-B6A284D20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910470-F452-45AF-A73F-5B985DC15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7AEDA-11DD-491F-88D3-B8189D685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700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F4814-0F38-4EAE-9034-9675AFF43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1A50D-CE1E-42EE-AD48-D04495BE6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EC955F-A507-4B2C-A37C-6CFE8E50F3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E0EFB9-BD98-4AF7-80AE-A56A26B9D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77BA-57F3-4194-8316-524BA05B199D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44399C-49F5-465B-99CB-B8E4B254D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B0D3E2-C9A1-4735-9C49-87475A2E6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7AEDA-11DD-491F-88D3-B8189D685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341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0D7FC-3176-471E-BFAF-7135CBF40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7F1862-89B4-4978-A2A2-AA0A73AA74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5C5B7A-062B-40DE-A46F-FA49B9C8E0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497CE0-A077-48B0-8DD8-1E08133BD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77BA-57F3-4194-8316-524BA05B199D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B7C790-58DD-487C-A0D2-9F3C823E6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58DD2D-9E6A-45E6-9204-938E10441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7AEDA-11DD-491F-88D3-B8189D685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175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ED08FA-6C56-4EA1-B7CD-E41EF912B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02C624-3CF9-4D67-B942-67279FA7B8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EFCE7-A018-4215-BFD0-28BEC76150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877BA-57F3-4194-8316-524BA05B199D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8118F7-0BD2-447A-A126-5077E38D04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9428E-EF48-4E92-BE92-1533AA6845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7AEDA-11DD-491F-88D3-B8189D685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31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56915B5-B47F-4B96-95A7-2F13A253C263}"/>
              </a:ext>
            </a:extLst>
          </p:cNvPr>
          <p:cNvSpPr txBox="1"/>
          <p:nvPr/>
        </p:nvSpPr>
        <p:spPr>
          <a:xfrm>
            <a:off x="185530" y="371061"/>
            <a:ext cx="6922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Gap Analysis Building Block – </a:t>
            </a:r>
            <a:r>
              <a:rPr lang="en-US" sz="2400" b="1" i="1" dirty="0"/>
              <a:t>Profit / Benefit Model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CBB920-7CA1-4926-8B5D-2C6B12B326F8}"/>
              </a:ext>
            </a:extLst>
          </p:cNvPr>
          <p:cNvSpPr txBox="1"/>
          <p:nvPr/>
        </p:nvSpPr>
        <p:spPr>
          <a:xfrm>
            <a:off x="10795364" y="53009"/>
            <a:ext cx="9861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V_Jan2020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96185F0-606D-4E29-A2B3-2B3DE29488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570485"/>
              </p:ext>
            </p:extLst>
          </p:nvPr>
        </p:nvGraphicFramePr>
        <p:xfrm>
          <a:off x="311917" y="1514796"/>
          <a:ext cx="11592018" cy="511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7022">
                  <a:extLst>
                    <a:ext uri="{9D8B030D-6E8A-4147-A177-3AD203B41FA5}">
                      <a16:colId xmlns:a16="http://schemas.microsoft.com/office/drawing/2014/main" val="509668284"/>
                    </a:ext>
                  </a:extLst>
                </a:gridCol>
                <a:gridCol w="1836984">
                  <a:extLst>
                    <a:ext uri="{9D8B030D-6E8A-4147-A177-3AD203B41FA5}">
                      <a16:colId xmlns:a16="http://schemas.microsoft.com/office/drawing/2014/main" val="742075419"/>
                    </a:ext>
                  </a:extLst>
                </a:gridCol>
                <a:gridCol w="1932003">
                  <a:extLst>
                    <a:ext uri="{9D8B030D-6E8A-4147-A177-3AD203B41FA5}">
                      <a16:colId xmlns:a16="http://schemas.microsoft.com/office/drawing/2014/main" val="3596698342"/>
                    </a:ext>
                  </a:extLst>
                </a:gridCol>
                <a:gridCol w="1932003">
                  <a:extLst>
                    <a:ext uri="{9D8B030D-6E8A-4147-A177-3AD203B41FA5}">
                      <a16:colId xmlns:a16="http://schemas.microsoft.com/office/drawing/2014/main" val="1260949914"/>
                    </a:ext>
                  </a:extLst>
                </a:gridCol>
                <a:gridCol w="1932003">
                  <a:extLst>
                    <a:ext uri="{9D8B030D-6E8A-4147-A177-3AD203B41FA5}">
                      <a16:colId xmlns:a16="http://schemas.microsoft.com/office/drawing/2014/main" val="888437767"/>
                    </a:ext>
                  </a:extLst>
                </a:gridCol>
                <a:gridCol w="1932003">
                  <a:extLst>
                    <a:ext uri="{9D8B030D-6E8A-4147-A177-3AD203B41FA5}">
                      <a16:colId xmlns:a16="http://schemas.microsoft.com/office/drawing/2014/main" val="5738773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Target Metric      (financial /non-financial)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Baseline Gap</a:t>
                      </a:r>
                    </a:p>
                    <a:p>
                      <a:pPr algn="ctr"/>
                      <a:r>
                        <a:rPr lang="en-US" sz="1400" b="1" dirty="0"/>
                        <a:t>(if applicable)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Priority Level</a:t>
                      </a:r>
                    </a:p>
                    <a:p>
                      <a:pPr algn="ctr"/>
                      <a:r>
                        <a:rPr lang="en-US" sz="1400" b="1" dirty="0"/>
                        <a:t>(H / M / 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Target State Gap</a:t>
                      </a:r>
                    </a:p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Priority Level</a:t>
                      </a:r>
                    </a:p>
                    <a:p>
                      <a:pPr algn="ctr"/>
                      <a:r>
                        <a:rPr lang="en-US" sz="1400" b="1" dirty="0"/>
                        <a:t>(H / M / 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Remarks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415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Metric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960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883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Metric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653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218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Metric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397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279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Metric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284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004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107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329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0175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Metric N</a:t>
                      </a:r>
                    </a:p>
                    <a:p>
                      <a:pPr marL="0" algn="ctr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040841"/>
                  </a:ext>
                </a:extLst>
              </a:tr>
            </a:tbl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CA4EDEC3-04E0-448B-8834-05E7F0AC5967}"/>
              </a:ext>
            </a:extLst>
          </p:cNvPr>
          <p:cNvSpPr txBox="1"/>
          <p:nvPr/>
        </p:nvSpPr>
        <p:spPr>
          <a:xfrm>
            <a:off x="198782" y="1109982"/>
            <a:ext cx="11631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Organization:					Developed by:                                                        Date:                    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191269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56915B5-B47F-4B96-95A7-2F13A253C263}"/>
              </a:ext>
            </a:extLst>
          </p:cNvPr>
          <p:cNvSpPr txBox="1"/>
          <p:nvPr/>
        </p:nvSpPr>
        <p:spPr>
          <a:xfrm>
            <a:off x="185530" y="371061"/>
            <a:ext cx="11365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Gap Analysis Building Block “Cluster” / </a:t>
            </a:r>
            <a:r>
              <a:rPr lang="en-US" sz="2400" b="1" i="1" dirty="0"/>
              <a:t>Purpose and Value System </a:t>
            </a:r>
            <a:r>
              <a:rPr lang="en-US" sz="2400" b="1" dirty="0"/>
              <a:t>ADEs Index Dimension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96185F0-606D-4E29-A2B3-2B3DE29488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545230"/>
              </p:ext>
            </p:extLst>
          </p:nvPr>
        </p:nvGraphicFramePr>
        <p:xfrm>
          <a:off x="311917" y="1514796"/>
          <a:ext cx="11592018" cy="459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2003">
                  <a:extLst>
                    <a:ext uri="{9D8B030D-6E8A-4147-A177-3AD203B41FA5}">
                      <a16:colId xmlns:a16="http://schemas.microsoft.com/office/drawing/2014/main" val="509668284"/>
                    </a:ext>
                  </a:extLst>
                </a:gridCol>
                <a:gridCol w="1932003">
                  <a:extLst>
                    <a:ext uri="{9D8B030D-6E8A-4147-A177-3AD203B41FA5}">
                      <a16:colId xmlns:a16="http://schemas.microsoft.com/office/drawing/2014/main" val="742075419"/>
                    </a:ext>
                  </a:extLst>
                </a:gridCol>
                <a:gridCol w="1932003">
                  <a:extLst>
                    <a:ext uri="{9D8B030D-6E8A-4147-A177-3AD203B41FA5}">
                      <a16:colId xmlns:a16="http://schemas.microsoft.com/office/drawing/2014/main" val="3596698342"/>
                    </a:ext>
                  </a:extLst>
                </a:gridCol>
                <a:gridCol w="1932003">
                  <a:extLst>
                    <a:ext uri="{9D8B030D-6E8A-4147-A177-3AD203B41FA5}">
                      <a16:colId xmlns:a16="http://schemas.microsoft.com/office/drawing/2014/main" val="1260949914"/>
                    </a:ext>
                  </a:extLst>
                </a:gridCol>
                <a:gridCol w="1932003">
                  <a:extLst>
                    <a:ext uri="{9D8B030D-6E8A-4147-A177-3AD203B41FA5}">
                      <a16:colId xmlns:a16="http://schemas.microsoft.com/office/drawing/2014/main" val="888437767"/>
                    </a:ext>
                  </a:extLst>
                </a:gridCol>
                <a:gridCol w="1932003">
                  <a:extLst>
                    <a:ext uri="{9D8B030D-6E8A-4147-A177-3AD203B41FA5}">
                      <a16:colId xmlns:a16="http://schemas.microsoft.com/office/drawing/2014/main" val="5738773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Building Block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Baseline Gap</a:t>
                      </a:r>
                    </a:p>
                    <a:p>
                      <a:pPr algn="ctr"/>
                      <a:r>
                        <a:rPr lang="en-US" sz="1400" b="1" dirty="0"/>
                        <a:t>(if applicable)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Priority Level</a:t>
                      </a:r>
                    </a:p>
                    <a:p>
                      <a:pPr algn="ctr"/>
                      <a:r>
                        <a:rPr lang="en-US" sz="1400" b="1" dirty="0"/>
                        <a:t>(H / M / 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Target State Gap</a:t>
                      </a:r>
                    </a:p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Priority Level</a:t>
                      </a:r>
                    </a:p>
                    <a:p>
                      <a:pPr algn="ctr"/>
                      <a:r>
                        <a:rPr lang="en-US" sz="1400" b="1" dirty="0"/>
                        <a:t>(H / M / 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Remarks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415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Purpose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960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883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653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Vision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218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397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279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284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Values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004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107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329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ADEs Index Summary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Current State ADEs Index = 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Target State ADEs Index = 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Gap ADEs Index =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43988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956A5838-6454-44A1-903A-CCC4BC12566A}"/>
              </a:ext>
            </a:extLst>
          </p:cNvPr>
          <p:cNvSpPr txBox="1"/>
          <p:nvPr/>
        </p:nvSpPr>
        <p:spPr>
          <a:xfrm>
            <a:off x="198782" y="1109982"/>
            <a:ext cx="11631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Organization:					Developed by:                                                        Date:                     </a:t>
            </a:r>
            <a:endParaRPr lang="en-US" i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1A70B1-6BCE-4784-8CF9-D170A87C4A2F}"/>
              </a:ext>
            </a:extLst>
          </p:cNvPr>
          <p:cNvSpPr txBox="1"/>
          <p:nvPr/>
        </p:nvSpPr>
        <p:spPr>
          <a:xfrm>
            <a:off x="10795364" y="53009"/>
            <a:ext cx="9861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V_Jan2020</a:t>
            </a:r>
          </a:p>
        </p:txBody>
      </p:sp>
    </p:spTree>
    <p:extLst>
      <p:ext uri="{BB962C8B-B14F-4D97-AF65-F5344CB8AC3E}">
        <p14:creationId xmlns:p14="http://schemas.microsoft.com/office/powerpoint/2010/main" val="2153710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56915B5-B47F-4B96-95A7-2F13A253C263}"/>
              </a:ext>
            </a:extLst>
          </p:cNvPr>
          <p:cNvSpPr txBox="1"/>
          <p:nvPr/>
        </p:nvSpPr>
        <p:spPr>
          <a:xfrm>
            <a:off x="185530" y="371061"/>
            <a:ext cx="93798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Gap Analysis Building Block “Cluster” –</a:t>
            </a:r>
            <a:r>
              <a:rPr lang="en-US" sz="2400" b="1" i="1" dirty="0"/>
              <a:t>Strategic Choices </a:t>
            </a:r>
            <a:r>
              <a:rPr lang="en-US" sz="2400" b="1" dirty="0"/>
              <a:t>ADEs Dimension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96185F0-606D-4E29-A2B3-2B3DE29488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204360"/>
              </p:ext>
            </p:extLst>
          </p:nvPr>
        </p:nvGraphicFramePr>
        <p:xfrm>
          <a:off x="311917" y="1514796"/>
          <a:ext cx="11592018" cy="459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2003">
                  <a:extLst>
                    <a:ext uri="{9D8B030D-6E8A-4147-A177-3AD203B41FA5}">
                      <a16:colId xmlns:a16="http://schemas.microsoft.com/office/drawing/2014/main" val="509668284"/>
                    </a:ext>
                  </a:extLst>
                </a:gridCol>
                <a:gridCol w="1932003">
                  <a:extLst>
                    <a:ext uri="{9D8B030D-6E8A-4147-A177-3AD203B41FA5}">
                      <a16:colId xmlns:a16="http://schemas.microsoft.com/office/drawing/2014/main" val="742075419"/>
                    </a:ext>
                  </a:extLst>
                </a:gridCol>
                <a:gridCol w="1932003">
                  <a:extLst>
                    <a:ext uri="{9D8B030D-6E8A-4147-A177-3AD203B41FA5}">
                      <a16:colId xmlns:a16="http://schemas.microsoft.com/office/drawing/2014/main" val="3596698342"/>
                    </a:ext>
                  </a:extLst>
                </a:gridCol>
                <a:gridCol w="1932003">
                  <a:extLst>
                    <a:ext uri="{9D8B030D-6E8A-4147-A177-3AD203B41FA5}">
                      <a16:colId xmlns:a16="http://schemas.microsoft.com/office/drawing/2014/main" val="1260949914"/>
                    </a:ext>
                  </a:extLst>
                </a:gridCol>
                <a:gridCol w="1932003">
                  <a:extLst>
                    <a:ext uri="{9D8B030D-6E8A-4147-A177-3AD203B41FA5}">
                      <a16:colId xmlns:a16="http://schemas.microsoft.com/office/drawing/2014/main" val="888437767"/>
                    </a:ext>
                  </a:extLst>
                </a:gridCol>
                <a:gridCol w="1932003">
                  <a:extLst>
                    <a:ext uri="{9D8B030D-6E8A-4147-A177-3AD203B41FA5}">
                      <a16:colId xmlns:a16="http://schemas.microsoft.com/office/drawing/2014/main" val="5738773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Building Block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Baseline Gap</a:t>
                      </a:r>
                    </a:p>
                    <a:p>
                      <a:pPr algn="ctr"/>
                      <a:r>
                        <a:rPr lang="en-US" sz="1400" b="1" dirty="0"/>
                        <a:t>(if applicable)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Priority Level</a:t>
                      </a:r>
                    </a:p>
                    <a:p>
                      <a:pPr algn="ctr"/>
                      <a:r>
                        <a:rPr lang="en-US" sz="1400" b="1" dirty="0"/>
                        <a:t>(H / M / 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Target State Gap</a:t>
                      </a:r>
                    </a:p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Priority Level</a:t>
                      </a:r>
                    </a:p>
                    <a:p>
                      <a:pPr algn="ctr"/>
                      <a:r>
                        <a:rPr lang="en-US" sz="1400" b="1" dirty="0"/>
                        <a:t>(H / M / 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Remarks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415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Strategy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960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883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Business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653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218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Operating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397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279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Organization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284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004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Ecosystem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107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329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ADEs Index Summary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Current State ADEs Index = 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Target State ADEs Index = 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Gap ADEs Index =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43988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92432203-3B19-4A61-9B97-B15FE423003F}"/>
              </a:ext>
            </a:extLst>
          </p:cNvPr>
          <p:cNvSpPr txBox="1"/>
          <p:nvPr/>
        </p:nvSpPr>
        <p:spPr>
          <a:xfrm>
            <a:off x="198782" y="1109982"/>
            <a:ext cx="11631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Organization:					Developed by:                                                        Date:                     </a:t>
            </a:r>
            <a:endParaRPr lang="en-US" i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57FD08-2FB7-481A-A043-B7D28664D0F7}"/>
              </a:ext>
            </a:extLst>
          </p:cNvPr>
          <p:cNvSpPr txBox="1"/>
          <p:nvPr/>
        </p:nvSpPr>
        <p:spPr>
          <a:xfrm>
            <a:off x="10795364" y="53009"/>
            <a:ext cx="9861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V_Jan2020</a:t>
            </a:r>
          </a:p>
        </p:txBody>
      </p:sp>
    </p:spTree>
    <p:extLst>
      <p:ext uri="{BB962C8B-B14F-4D97-AF65-F5344CB8AC3E}">
        <p14:creationId xmlns:p14="http://schemas.microsoft.com/office/powerpoint/2010/main" val="3282632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56915B5-B47F-4B96-95A7-2F13A253C263}"/>
              </a:ext>
            </a:extLst>
          </p:cNvPr>
          <p:cNvSpPr txBox="1"/>
          <p:nvPr/>
        </p:nvSpPr>
        <p:spPr>
          <a:xfrm>
            <a:off x="185530" y="371061"/>
            <a:ext cx="11513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Gap Analysis Building Block “Cluster” – </a:t>
            </a:r>
            <a:r>
              <a:rPr lang="en-US" sz="2400" b="1" i="1" dirty="0"/>
              <a:t>Performance Management </a:t>
            </a:r>
            <a:r>
              <a:rPr lang="en-US" sz="2400" b="1" dirty="0"/>
              <a:t>ADEs Index Dimension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96185F0-606D-4E29-A2B3-2B3DE29488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346044"/>
              </p:ext>
            </p:extLst>
          </p:nvPr>
        </p:nvGraphicFramePr>
        <p:xfrm>
          <a:off x="311917" y="1514796"/>
          <a:ext cx="11592018" cy="495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2003">
                  <a:extLst>
                    <a:ext uri="{9D8B030D-6E8A-4147-A177-3AD203B41FA5}">
                      <a16:colId xmlns:a16="http://schemas.microsoft.com/office/drawing/2014/main" val="509668284"/>
                    </a:ext>
                  </a:extLst>
                </a:gridCol>
                <a:gridCol w="1932003">
                  <a:extLst>
                    <a:ext uri="{9D8B030D-6E8A-4147-A177-3AD203B41FA5}">
                      <a16:colId xmlns:a16="http://schemas.microsoft.com/office/drawing/2014/main" val="742075419"/>
                    </a:ext>
                  </a:extLst>
                </a:gridCol>
                <a:gridCol w="1932003">
                  <a:extLst>
                    <a:ext uri="{9D8B030D-6E8A-4147-A177-3AD203B41FA5}">
                      <a16:colId xmlns:a16="http://schemas.microsoft.com/office/drawing/2014/main" val="3596698342"/>
                    </a:ext>
                  </a:extLst>
                </a:gridCol>
                <a:gridCol w="1932003">
                  <a:extLst>
                    <a:ext uri="{9D8B030D-6E8A-4147-A177-3AD203B41FA5}">
                      <a16:colId xmlns:a16="http://schemas.microsoft.com/office/drawing/2014/main" val="1260949914"/>
                    </a:ext>
                  </a:extLst>
                </a:gridCol>
                <a:gridCol w="1932003">
                  <a:extLst>
                    <a:ext uri="{9D8B030D-6E8A-4147-A177-3AD203B41FA5}">
                      <a16:colId xmlns:a16="http://schemas.microsoft.com/office/drawing/2014/main" val="888437767"/>
                    </a:ext>
                  </a:extLst>
                </a:gridCol>
                <a:gridCol w="1932003">
                  <a:extLst>
                    <a:ext uri="{9D8B030D-6E8A-4147-A177-3AD203B41FA5}">
                      <a16:colId xmlns:a16="http://schemas.microsoft.com/office/drawing/2014/main" val="5738773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Building Block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Baseline Gap</a:t>
                      </a:r>
                    </a:p>
                    <a:p>
                      <a:pPr algn="ctr"/>
                      <a:r>
                        <a:rPr lang="en-US" sz="1400" b="1" dirty="0"/>
                        <a:t>(if applicable)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Priority Level</a:t>
                      </a:r>
                    </a:p>
                    <a:p>
                      <a:pPr algn="ctr"/>
                      <a:r>
                        <a:rPr lang="en-US" sz="1400" b="1" dirty="0"/>
                        <a:t>(H / M / 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Target State Gap</a:t>
                      </a:r>
                    </a:p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Priority Level</a:t>
                      </a:r>
                    </a:p>
                    <a:p>
                      <a:pPr algn="ctr"/>
                      <a:r>
                        <a:rPr lang="en-US" sz="1400" b="1" dirty="0"/>
                        <a:t>(H / M / 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Remarks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415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Balanced Scorecard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960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883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653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218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397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Performance Management Framework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279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284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004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107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329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ADEs Index Summary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Current State ADEs Index = 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Target State ADEs Index = 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Gap ADEs Index =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43988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DB928628-A56B-4DAD-886A-EBF1E0FE20E4}"/>
              </a:ext>
            </a:extLst>
          </p:cNvPr>
          <p:cNvSpPr txBox="1"/>
          <p:nvPr/>
        </p:nvSpPr>
        <p:spPr>
          <a:xfrm>
            <a:off x="198782" y="1109982"/>
            <a:ext cx="11631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Organization:					Developed by:                                                        Date:                     </a:t>
            </a:r>
            <a:endParaRPr lang="en-US" i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44F1FA-820B-4713-AB68-FBA64F8C90CB}"/>
              </a:ext>
            </a:extLst>
          </p:cNvPr>
          <p:cNvSpPr txBox="1"/>
          <p:nvPr/>
        </p:nvSpPr>
        <p:spPr>
          <a:xfrm>
            <a:off x="10795364" y="53009"/>
            <a:ext cx="9861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V_Jan2020</a:t>
            </a:r>
          </a:p>
        </p:txBody>
      </p:sp>
    </p:spTree>
    <p:extLst>
      <p:ext uri="{BB962C8B-B14F-4D97-AF65-F5344CB8AC3E}">
        <p14:creationId xmlns:p14="http://schemas.microsoft.com/office/powerpoint/2010/main" val="3088845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56915B5-B47F-4B96-95A7-2F13A253C263}"/>
              </a:ext>
            </a:extLst>
          </p:cNvPr>
          <p:cNvSpPr txBox="1"/>
          <p:nvPr/>
        </p:nvSpPr>
        <p:spPr>
          <a:xfrm>
            <a:off x="185530" y="371061"/>
            <a:ext cx="10642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Gap Analysis Building Block “Cluster” – </a:t>
            </a:r>
            <a:r>
              <a:rPr lang="en-US" sz="2400" b="1" i="1" dirty="0"/>
              <a:t>Customer Centricity </a:t>
            </a:r>
            <a:r>
              <a:rPr lang="en-US" sz="2400" b="1" dirty="0"/>
              <a:t>ADEs Index Dimension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96185F0-606D-4E29-A2B3-2B3DE29488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083718"/>
              </p:ext>
            </p:extLst>
          </p:nvPr>
        </p:nvGraphicFramePr>
        <p:xfrm>
          <a:off x="311917" y="1514796"/>
          <a:ext cx="11592018" cy="489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2003">
                  <a:extLst>
                    <a:ext uri="{9D8B030D-6E8A-4147-A177-3AD203B41FA5}">
                      <a16:colId xmlns:a16="http://schemas.microsoft.com/office/drawing/2014/main" val="509668284"/>
                    </a:ext>
                  </a:extLst>
                </a:gridCol>
                <a:gridCol w="1932003">
                  <a:extLst>
                    <a:ext uri="{9D8B030D-6E8A-4147-A177-3AD203B41FA5}">
                      <a16:colId xmlns:a16="http://schemas.microsoft.com/office/drawing/2014/main" val="742075419"/>
                    </a:ext>
                  </a:extLst>
                </a:gridCol>
                <a:gridCol w="1932003">
                  <a:extLst>
                    <a:ext uri="{9D8B030D-6E8A-4147-A177-3AD203B41FA5}">
                      <a16:colId xmlns:a16="http://schemas.microsoft.com/office/drawing/2014/main" val="3596698342"/>
                    </a:ext>
                  </a:extLst>
                </a:gridCol>
                <a:gridCol w="1932003">
                  <a:extLst>
                    <a:ext uri="{9D8B030D-6E8A-4147-A177-3AD203B41FA5}">
                      <a16:colId xmlns:a16="http://schemas.microsoft.com/office/drawing/2014/main" val="1260949914"/>
                    </a:ext>
                  </a:extLst>
                </a:gridCol>
                <a:gridCol w="1932003">
                  <a:extLst>
                    <a:ext uri="{9D8B030D-6E8A-4147-A177-3AD203B41FA5}">
                      <a16:colId xmlns:a16="http://schemas.microsoft.com/office/drawing/2014/main" val="888437767"/>
                    </a:ext>
                  </a:extLst>
                </a:gridCol>
                <a:gridCol w="1932003">
                  <a:extLst>
                    <a:ext uri="{9D8B030D-6E8A-4147-A177-3AD203B41FA5}">
                      <a16:colId xmlns:a16="http://schemas.microsoft.com/office/drawing/2014/main" val="5738773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Building Block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Baseline Gap</a:t>
                      </a:r>
                    </a:p>
                    <a:p>
                      <a:pPr algn="ctr"/>
                      <a:r>
                        <a:rPr lang="en-US" sz="1400" b="1" dirty="0"/>
                        <a:t>(if applicable)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Priority Level</a:t>
                      </a:r>
                    </a:p>
                    <a:p>
                      <a:pPr algn="ctr"/>
                      <a:r>
                        <a:rPr lang="en-US" sz="1400" b="1" dirty="0"/>
                        <a:t>(H / M / 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Target State Gap</a:t>
                      </a:r>
                    </a:p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Priority Level</a:t>
                      </a:r>
                    </a:p>
                    <a:p>
                      <a:pPr algn="ctr"/>
                      <a:r>
                        <a:rPr lang="en-US" sz="1400" b="1" dirty="0"/>
                        <a:t>(H / M / 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Remarks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415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Value Proposition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960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883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653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218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CX-driven Metrics and Insights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397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279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284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Customer Journeys / Processes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004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107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329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ADEs Index Summary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Current State ADEs Index = 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Target State ADEs Index = 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Gap ADEs Index =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43988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95C59FD5-A26E-417B-B6A9-EFDC5A68F1CE}"/>
              </a:ext>
            </a:extLst>
          </p:cNvPr>
          <p:cNvSpPr txBox="1"/>
          <p:nvPr/>
        </p:nvSpPr>
        <p:spPr>
          <a:xfrm>
            <a:off x="198782" y="1109982"/>
            <a:ext cx="11631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Organization:					Developed by:                                                        Date:                     </a:t>
            </a:r>
            <a:endParaRPr lang="en-US" i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352266-C8A4-4F58-BB7B-CF34499014CE}"/>
              </a:ext>
            </a:extLst>
          </p:cNvPr>
          <p:cNvSpPr txBox="1"/>
          <p:nvPr/>
        </p:nvSpPr>
        <p:spPr>
          <a:xfrm>
            <a:off x="10795364" y="53009"/>
            <a:ext cx="9861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V_Jan2020</a:t>
            </a:r>
          </a:p>
        </p:txBody>
      </p:sp>
    </p:spTree>
    <p:extLst>
      <p:ext uri="{BB962C8B-B14F-4D97-AF65-F5344CB8AC3E}">
        <p14:creationId xmlns:p14="http://schemas.microsoft.com/office/powerpoint/2010/main" val="2100598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56915B5-B47F-4B96-95A7-2F13A253C263}"/>
              </a:ext>
            </a:extLst>
          </p:cNvPr>
          <p:cNvSpPr txBox="1"/>
          <p:nvPr/>
        </p:nvSpPr>
        <p:spPr>
          <a:xfrm>
            <a:off x="185530" y="371061"/>
            <a:ext cx="101509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Gap Analysis Building Block “Cluster” – </a:t>
            </a:r>
            <a:r>
              <a:rPr lang="en-US" sz="2400" b="1" i="1" dirty="0"/>
              <a:t>People and Leadership </a:t>
            </a:r>
            <a:r>
              <a:rPr lang="en-US" sz="2400" b="1" dirty="0"/>
              <a:t>ADEs Dimension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96185F0-606D-4E29-A2B3-2B3DE29488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865827"/>
              </p:ext>
            </p:extLst>
          </p:nvPr>
        </p:nvGraphicFramePr>
        <p:xfrm>
          <a:off x="311917" y="1514796"/>
          <a:ext cx="11592018" cy="489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2003">
                  <a:extLst>
                    <a:ext uri="{9D8B030D-6E8A-4147-A177-3AD203B41FA5}">
                      <a16:colId xmlns:a16="http://schemas.microsoft.com/office/drawing/2014/main" val="509668284"/>
                    </a:ext>
                  </a:extLst>
                </a:gridCol>
                <a:gridCol w="1932003">
                  <a:extLst>
                    <a:ext uri="{9D8B030D-6E8A-4147-A177-3AD203B41FA5}">
                      <a16:colId xmlns:a16="http://schemas.microsoft.com/office/drawing/2014/main" val="742075419"/>
                    </a:ext>
                  </a:extLst>
                </a:gridCol>
                <a:gridCol w="1932003">
                  <a:extLst>
                    <a:ext uri="{9D8B030D-6E8A-4147-A177-3AD203B41FA5}">
                      <a16:colId xmlns:a16="http://schemas.microsoft.com/office/drawing/2014/main" val="3596698342"/>
                    </a:ext>
                  </a:extLst>
                </a:gridCol>
                <a:gridCol w="1932003">
                  <a:extLst>
                    <a:ext uri="{9D8B030D-6E8A-4147-A177-3AD203B41FA5}">
                      <a16:colId xmlns:a16="http://schemas.microsoft.com/office/drawing/2014/main" val="1260949914"/>
                    </a:ext>
                  </a:extLst>
                </a:gridCol>
                <a:gridCol w="1932003">
                  <a:extLst>
                    <a:ext uri="{9D8B030D-6E8A-4147-A177-3AD203B41FA5}">
                      <a16:colId xmlns:a16="http://schemas.microsoft.com/office/drawing/2014/main" val="888437767"/>
                    </a:ext>
                  </a:extLst>
                </a:gridCol>
                <a:gridCol w="1932003">
                  <a:extLst>
                    <a:ext uri="{9D8B030D-6E8A-4147-A177-3AD203B41FA5}">
                      <a16:colId xmlns:a16="http://schemas.microsoft.com/office/drawing/2014/main" val="5738773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Baseline Gap</a:t>
                      </a:r>
                    </a:p>
                    <a:p>
                      <a:pPr algn="ctr"/>
                      <a:r>
                        <a:rPr lang="en-US" sz="1400" b="1" dirty="0"/>
                        <a:t>(if applicable)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Priority Level</a:t>
                      </a:r>
                    </a:p>
                    <a:p>
                      <a:pPr algn="ctr"/>
                      <a:r>
                        <a:rPr lang="en-US" sz="1400" b="1" dirty="0"/>
                        <a:t>(H / M / 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Target State Gap</a:t>
                      </a:r>
                    </a:p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Priority Level</a:t>
                      </a:r>
                    </a:p>
                    <a:p>
                      <a:pPr algn="ctr"/>
                      <a:r>
                        <a:rPr lang="en-US" sz="1400" b="1" dirty="0"/>
                        <a:t>(H / M / 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Remarks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415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Culture and behaviors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960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883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Capabilities and Reward Systems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653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218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Innovation Capabilities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397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279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Leadership Competencies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284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004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107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329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ADEs Index Summary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Current State ADEs Index = 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Target State ADEs Index = 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Gap ADEs Index =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43988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86367AA-0217-4AB6-A1F8-461675B18A6D}"/>
              </a:ext>
            </a:extLst>
          </p:cNvPr>
          <p:cNvSpPr txBox="1"/>
          <p:nvPr/>
        </p:nvSpPr>
        <p:spPr>
          <a:xfrm>
            <a:off x="198782" y="1109982"/>
            <a:ext cx="11631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Organization:					Developed by:                                                        Date:                     </a:t>
            </a:r>
            <a:endParaRPr lang="en-US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8AB919-B83E-4429-97EC-FF0C9C7CFBC2}"/>
              </a:ext>
            </a:extLst>
          </p:cNvPr>
          <p:cNvSpPr txBox="1"/>
          <p:nvPr/>
        </p:nvSpPr>
        <p:spPr>
          <a:xfrm>
            <a:off x="10795364" y="53009"/>
            <a:ext cx="9861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V_Jan2020</a:t>
            </a:r>
          </a:p>
        </p:txBody>
      </p:sp>
    </p:spTree>
    <p:extLst>
      <p:ext uri="{BB962C8B-B14F-4D97-AF65-F5344CB8AC3E}">
        <p14:creationId xmlns:p14="http://schemas.microsoft.com/office/powerpoint/2010/main" val="3722231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56915B5-B47F-4B96-95A7-2F13A253C263}"/>
              </a:ext>
            </a:extLst>
          </p:cNvPr>
          <p:cNvSpPr txBox="1"/>
          <p:nvPr/>
        </p:nvSpPr>
        <p:spPr>
          <a:xfrm>
            <a:off x="185530" y="371061"/>
            <a:ext cx="10213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Gap Analysis Building Block “Cluster” – </a:t>
            </a:r>
            <a:r>
              <a:rPr lang="en-US" sz="2400" b="1" i="1" dirty="0"/>
              <a:t>Enterprise Architecture </a:t>
            </a:r>
            <a:r>
              <a:rPr lang="en-US" sz="2400" b="1" dirty="0"/>
              <a:t>ADEs Dimension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96185F0-606D-4E29-A2B3-2B3DE29488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812374"/>
              </p:ext>
            </p:extLst>
          </p:nvPr>
        </p:nvGraphicFramePr>
        <p:xfrm>
          <a:off x="311917" y="1514796"/>
          <a:ext cx="11592018" cy="510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2003">
                  <a:extLst>
                    <a:ext uri="{9D8B030D-6E8A-4147-A177-3AD203B41FA5}">
                      <a16:colId xmlns:a16="http://schemas.microsoft.com/office/drawing/2014/main" val="509668284"/>
                    </a:ext>
                  </a:extLst>
                </a:gridCol>
                <a:gridCol w="1932003">
                  <a:extLst>
                    <a:ext uri="{9D8B030D-6E8A-4147-A177-3AD203B41FA5}">
                      <a16:colId xmlns:a16="http://schemas.microsoft.com/office/drawing/2014/main" val="742075419"/>
                    </a:ext>
                  </a:extLst>
                </a:gridCol>
                <a:gridCol w="1932003">
                  <a:extLst>
                    <a:ext uri="{9D8B030D-6E8A-4147-A177-3AD203B41FA5}">
                      <a16:colId xmlns:a16="http://schemas.microsoft.com/office/drawing/2014/main" val="3596698342"/>
                    </a:ext>
                  </a:extLst>
                </a:gridCol>
                <a:gridCol w="1932003">
                  <a:extLst>
                    <a:ext uri="{9D8B030D-6E8A-4147-A177-3AD203B41FA5}">
                      <a16:colId xmlns:a16="http://schemas.microsoft.com/office/drawing/2014/main" val="1260949914"/>
                    </a:ext>
                  </a:extLst>
                </a:gridCol>
                <a:gridCol w="1932003">
                  <a:extLst>
                    <a:ext uri="{9D8B030D-6E8A-4147-A177-3AD203B41FA5}">
                      <a16:colId xmlns:a16="http://schemas.microsoft.com/office/drawing/2014/main" val="888437767"/>
                    </a:ext>
                  </a:extLst>
                </a:gridCol>
                <a:gridCol w="1932003">
                  <a:extLst>
                    <a:ext uri="{9D8B030D-6E8A-4147-A177-3AD203B41FA5}">
                      <a16:colId xmlns:a16="http://schemas.microsoft.com/office/drawing/2014/main" val="5738773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Building Block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Baseline Gap</a:t>
                      </a:r>
                    </a:p>
                    <a:p>
                      <a:pPr algn="ctr"/>
                      <a:r>
                        <a:rPr lang="en-US" sz="1400" b="1" dirty="0"/>
                        <a:t>(if applicable)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Priority Level</a:t>
                      </a:r>
                    </a:p>
                    <a:p>
                      <a:pPr algn="ctr"/>
                      <a:r>
                        <a:rPr lang="en-US" sz="1400" b="1" dirty="0"/>
                        <a:t>(H / M / 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Target State Gap</a:t>
                      </a:r>
                    </a:p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Priority Level</a:t>
                      </a:r>
                    </a:p>
                    <a:p>
                      <a:pPr algn="ctr"/>
                      <a:r>
                        <a:rPr lang="en-US" sz="1400" b="1" dirty="0"/>
                        <a:t>(H / M / 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Remarks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415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Business Architecture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960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883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Application Architecture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653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218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Data Architecture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397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279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Technology Architecture</a:t>
                      </a:r>
                    </a:p>
                    <a:p>
                      <a:pPr algn="ctr"/>
                      <a:r>
                        <a:rPr lang="en-US" sz="1400" b="1" dirty="0"/>
                        <a:t>(and security)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284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004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107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329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ADEs Index Summary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Current State ADEs Index = 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Target State ADEs Index = 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Gap ADEs Index =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43988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AB3FB2A-2233-4351-B195-269212888146}"/>
              </a:ext>
            </a:extLst>
          </p:cNvPr>
          <p:cNvSpPr txBox="1"/>
          <p:nvPr/>
        </p:nvSpPr>
        <p:spPr>
          <a:xfrm>
            <a:off x="198782" y="1109982"/>
            <a:ext cx="11631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Organization:					Developed by:                                                        Date:                     </a:t>
            </a:r>
            <a:endParaRPr lang="en-US" i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D29296-EA16-438D-8CE1-745C57FAA938}"/>
              </a:ext>
            </a:extLst>
          </p:cNvPr>
          <p:cNvSpPr txBox="1"/>
          <p:nvPr/>
        </p:nvSpPr>
        <p:spPr>
          <a:xfrm>
            <a:off x="10795364" y="53009"/>
            <a:ext cx="9861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V_Jan2020</a:t>
            </a:r>
          </a:p>
        </p:txBody>
      </p:sp>
    </p:spTree>
    <p:extLst>
      <p:ext uri="{BB962C8B-B14F-4D97-AF65-F5344CB8AC3E}">
        <p14:creationId xmlns:p14="http://schemas.microsoft.com/office/powerpoint/2010/main" val="1746886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10827</TotalTime>
  <Words>568</Words>
  <Application>Microsoft Office PowerPoint</Application>
  <PresentationFormat>Widescreen</PresentationFormat>
  <Paragraphs>135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Antonio Urquiza</dc:creator>
  <cp:lastModifiedBy>Antonio Urquiza</cp:lastModifiedBy>
  <cp:revision>326</cp:revision>
  <cp:lastPrinted>2019-11-27T23:36:02Z</cp:lastPrinted>
  <dcterms:created xsi:type="dcterms:W3CDTF">2019-06-12T17:39:44Z</dcterms:created>
  <dcterms:modified xsi:type="dcterms:W3CDTF">2020-01-07T21:53:19Z</dcterms:modified>
</cp:coreProperties>
</file>